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88F22E-D2B2-489F-B673-9E1F5127FAE4}" v="29" dt="2024-02-22T22:05:30.7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Μεσαίο στυλ 2 - Έμφαση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114" y="18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Τίτλος και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Εισαγωγικά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 με φρά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ή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A2C9325-A45F-73E2-EAA0-73D2EDF43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633818"/>
            <a:ext cx="7766936" cy="2417018"/>
          </a:xfrm>
        </p:spPr>
        <p:txBody>
          <a:bodyPr/>
          <a:lstStyle/>
          <a:p>
            <a:r>
              <a:rPr lang="el-GR" dirty="0"/>
              <a:t>Προγραμματισμός και σχεδιασμός πλατφόρμας </a:t>
            </a:r>
            <a:br>
              <a:rPr lang="el-GR" dirty="0"/>
            </a:br>
            <a:r>
              <a:rPr lang="el-GR" dirty="0" err="1"/>
              <a:t>ΙοΤ</a:t>
            </a:r>
            <a:r>
              <a:rPr lang="el-GR" dirty="0"/>
              <a:t> για έξυπνο σπίτι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B9B1CFA2-552A-3F7B-34A2-FD404C3DB2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l-GR" dirty="0"/>
              <a:t>Τιμολέων </a:t>
            </a:r>
            <a:r>
              <a:rPr lang="el-GR" dirty="0" err="1"/>
              <a:t>Κομνηνάκης</a:t>
            </a:r>
            <a:r>
              <a:rPr lang="el-GR" dirty="0"/>
              <a:t> – Αναστάσιος </a:t>
            </a:r>
            <a:r>
              <a:rPr lang="el-GR" dirty="0" err="1"/>
              <a:t>Παντζαρτζής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499022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9249F64-123B-70A1-76AB-034814BE3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Pico</a:t>
            </a:r>
            <a:endParaRPr lang="el-GR" dirty="0"/>
          </a:p>
        </p:txBody>
      </p:sp>
      <p:pic>
        <p:nvPicPr>
          <p:cNvPr id="5" name="Θέση περιεχομένου 4">
            <a:extLst>
              <a:ext uri="{FF2B5EF4-FFF2-40B4-BE49-F238E27FC236}">
                <a16:creationId xmlns:a16="http://schemas.microsoft.com/office/drawing/2014/main" id="{5048FD5A-8A4F-CFAD-4FFD-F478FA9B84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3143" y="1930399"/>
            <a:ext cx="6190859" cy="4374776"/>
          </a:xfrm>
          <a:prstGeom prst="rect">
            <a:avLst/>
          </a:prstGeom>
        </p:spPr>
      </p:pic>
      <p:pic>
        <p:nvPicPr>
          <p:cNvPr id="6" name="Εικόνα 5">
            <a:extLst>
              <a:ext uri="{FF2B5EF4-FFF2-40B4-BE49-F238E27FC236}">
                <a16:creationId xmlns:a16="http://schemas.microsoft.com/office/drawing/2014/main" id="{F93359B2-D234-6940-0A97-8B6306DB8B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651" t="1855" r="27097" b="2266"/>
          <a:stretch/>
        </p:blipFill>
        <p:spPr>
          <a:xfrm rot="5400000">
            <a:off x="1388875" y="1218860"/>
            <a:ext cx="1039908" cy="2462992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64FCAF65-57B3-1AF8-C090-077E29CB38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64" t="8589" r="6075" b="8953"/>
          <a:stretch/>
        </p:blipFill>
        <p:spPr>
          <a:xfrm>
            <a:off x="676176" y="3807013"/>
            <a:ext cx="2408125" cy="166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793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B060765-5441-872E-626C-5E29CA461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Pico (H)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68BBCEF4-3613-56D2-33F3-E5F778E3BF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RP2040 microcontroller chip (designed by Raspberry Pi)</a:t>
            </a:r>
          </a:p>
          <a:p>
            <a:r>
              <a:rPr lang="en-US" dirty="0"/>
              <a:t>Dual-core Arm Cortex M0+ at 133MHz</a:t>
            </a:r>
          </a:p>
          <a:p>
            <a:r>
              <a:rPr lang="en-US" dirty="0"/>
              <a:t>264 kb SRAM</a:t>
            </a:r>
          </a:p>
          <a:p>
            <a:r>
              <a:rPr lang="en-US" dirty="0"/>
              <a:t>2MB on-board flash memory</a:t>
            </a:r>
          </a:p>
          <a:p>
            <a:r>
              <a:rPr lang="en-US" dirty="0"/>
              <a:t>USB 1.1</a:t>
            </a:r>
          </a:p>
          <a:p>
            <a:r>
              <a:rPr lang="en-US" dirty="0"/>
              <a:t>26 GPIO pins</a:t>
            </a:r>
          </a:p>
          <a:p>
            <a:r>
              <a:rPr lang="en-US" dirty="0"/>
              <a:t>Temperature sensor</a:t>
            </a:r>
          </a:p>
          <a:p>
            <a:r>
              <a:rPr lang="en-US" dirty="0"/>
              <a:t>With or without pre-soldered headers</a:t>
            </a:r>
          </a:p>
        </p:txBody>
      </p:sp>
    </p:spTree>
    <p:extLst>
      <p:ext uri="{BB962C8B-B14F-4D97-AF65-F5344CB8AC3E}">
        <p14:creationId xmlns:p14="http://schemas.microsoft.com/office/powerpoint/2010/main" val="1685411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EADA289-6A4A-4D5B-A839-4E05C13AC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Pico W(H)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8E8D647E-1DFA-589A-B784-DA8F8D7C6B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Infineon CYW43439</a:t>
            </a:r>
          </a:p>
          <a:p>
            <a:r>
              <a:rPr lang="en-US" dirty="0"/>
              <a:t>Wireless 802.11n single-band (2.4 GHz)</a:t>
            </a:r>
          </a:p>
          <a:p>
            <a:r>
              <a:rPr lang="en-US" dirty="0"/>
              <a:t>WPA3</a:t>
            </a:r>
          </a:p>
          <a:p>
            <a:r>
              <a:rPr lang="en-US" dirty="0"/>
              <a:t>Soft access point with up to 4 clients</a:t>
            </a:r>
          </a:p>
          <a:p>
            <a:r>
              <a:rPr lang="en-US" dirty="0"/>
              <a:t>Bluetooth 5.2</a:t>
            </a:r>
          </a:p>
          <a:p>
            <a:pPr lvl="1"/>
            <a:r>
              <a:rPr lang="en-US" dirty="0"/>
              <a:t>Bluetooth LE Central &amp; Peripheral roles</a:t>
            </a:r>
          </a:p>
          <a:p>
            <a:pPr lvl="1"/>
            <a:r>
              <a:rPr lang="en-US" dirty="0"/>
              <a:t>Bluetooth Classic</a:t>
            </a:r>
          </a:p>
        </p:txBody>
      </p:sp>
    </p:spTree>
    <p:extLst>
      <p:ext uri="{BB962C8B-B14F-4D97-AF65-F5344CB8AC3E}">
        <p14:creationId xmlns:p14="http://schemas.microsoft.com/office/powerpoint/2010/main" val="3120275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DFD50DB-DF6A-6CF6-F99F-D74B332F3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RP2040 Microcontroller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BDE3C209-C39B-6BEF-96A2-47558D438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Designed by Raspberry Pi</a:t>
            </a:r>
          </a:p>
          <a:p>
            <a:r>
              <a:rPr lang="en-US" dirty="0"/>
              <a:t>Dual ARM Cortex-M0+ @ 133Mhz</a:t>
            </a:r>
          </a:p>
          <a:p>
            <a:r>
              <a:rPr lang="en-US" dirty="0"/>
              <a:t>264 kB on-chip SRAM</a:t>
            </a:r>
          </a:p>
          <a:p>
            <a:r>
              <a:rPr lang="en-US" dirty="0"/>
              <a:t>Support for up to 16MB of off-chip memory</a:t>
            </a:r>
          </a:p>
          <a:p>
            <a:r>
              <a:rPr lang="en-US" dirty="0"/>
              <a:t>DMA (Direct Memory Access) controller</a:t>
            </a:r>
          </a:p>
          <a:p>
            <a:endParaRPr lang="el-GR" dirty="0"/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948602DC-57A6-4FFF-D46C-398809432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6537" y="3429000"/>
            <a:ext cx="2408129" cy="165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981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B2A41C7-7BA1-1A49-53C5-E64BF1650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Διάγραμμα </a:t>
            </a:r>
            <a:r>
              <a:rPr lang="el-GR" dirty="0" err="1"/>
              <a:t>Node</a:t>
            </a:r>
            <a:r>
              <a:rPr lang="el-GR" dirty="0"/>
              <a:t>-RED</a:t>
            </a:r>
          </a:p>
        </p:txBody>
      </p:sp>
      <p:pic>
        <p:nvPicPr>
          <p:cNvPr id="4" name="Θέση περιεχομένου 3" descr="Εικόνα που περιέχει κείμενο, διάγραμμα, στιγμιότυπο οθόνης, Σχέδιο">
            <a:extLst>
              <a:ext uri="{FF2B5EF4-FFF2-40B4-BE49-F238E27FC236}">
                <a16:creationId xmlns:a16="http://schemas.microsoft.com/office/drawing/2014/main" id="{7192284F-8917-80CB-1B78-8ABA34412F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611" y="1715112"/>
            <a:ext cx="8125683" cy="4490373"/>
          </a:xfrm>
        </p:spPr>
      </p:pic>
    </p:spTree>
    <p:extLst>
      <p:ext uri="{BB962C8B-B14F-4D97-AF65-F5344CB8AC3E}">
        <p14:creationId xmlns:p14="http://schemas.microsoft.com/office/powerpoint/2010/main" val="3504900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4EC4A51-1BDE-340C-91F6-8CE83520C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 err="1"/>
              <a:t>Nodes</a:t>
            </a:r>
          </a:p>
        </p:txBody>
      </p:sp>
      <p:graphicFrame>
        <p:nvGraphicFramePr>
          <p:cNvPr id="5" name="Θέση περιεχομένου 4">
            <a:extLst>
              <a:ext uri="{FF2B5EF4-FFF2-40B4-BE49-F238E27FC236}">
                <a16:creationId xmlns:a16="http://schemas.microsoft.com/office/drawing/2014/main" id="{13342188-BA5F-4A93-4B2B-161F036DFD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2145315"/>
              </p:ext>
            </p:extLst>
          </p:nvPr>
        </p:nvGraphicFramePr>
        <p:xfrm>
          <a:off x="677863" y="2160588"/>
          <a:ext cx="8596312" cy="406538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298156">
                  <a:extLst>
                    <a:ext uri="{9D8B030D-6E8A-4147-A177-3AD203B41FA5}">
                      <a16:colId xmlns:a16="http://schemas.microsoft.com/office/drawing/2014/main" val="1968477206"/>
                    </a:ext>
                  </a:extLst>
                </a:gridCol>
                <a:gridCol w="4298156">
                  <a:extLst>
                    <a:ext uri="{9D8B030D-6E8A-4147-A177-3AD203B41FA5}">
                      <a16:colId xmlns:a16="http://schemas.microsoft.com/office/drawing/2014/main" val="1207588120"/>
                    </a:ext>
                  </a:extLst>
                </a:gridCol>
              </a:tblGrid>
              <a:tr h="33878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af-ZA" sz="1200" b="1">
                          <a:effectLst/>
                          <a:latin typeface="Calibri" panose="020F0502020204030204" pitchFamily="34" charset="0"/>
                        </a:rPr>
                        <a:t>Node</a:t>
                      </a:r>
                      <a:endParaRPr lang="af-ZA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l-GR" sz="1200" b="1">
                          <a:effectLst/>
                          <a:latin typeface="Calibri" panose="020F0502020204030204" pitchFamily="34" charset="0"/>
                        </a:rPr>
                        <a:t>Λειτουργικότητα</a:t>
                      </a:r>
                      <a:endParaRPr lang="el-GR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5948135"/>
                  </a:ext>
                </a:extLst>
              </a:tr>
              <a:tr h="677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af-ZA" sz="1200" b="1">
                          <a:effectLst/>
                          <a:latin typeface="Calibri" panose="020F0502020204030204" pitchFamily="34" charset="0"/>
                        </a:rPr>
                        <a:t>Mqtt in</a:t>
                      </a:r>
                      <a:r>
                        <a:rPr lang="af-ZA" sz="1200">
                          <a:effectLst/>
                          <a:latin typeface="Calibri" panose="020F0502020204030204" pitchFamily="34" charset="0"/>
                        </a:rPr>
                        <a:t> (humidity, ctemp, cheatindex):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af-ZA" sz="1200">
                          <a:effectLst/>
                          <a:latin typeface="Calibri" panose="020F0502020204030204" pitchFamily="34" charset="0"/>
                        </a:rPr>
                        <a:t>authIoTTestTopic/(humidity, ctemp, cheatindex)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Λαμβάνουν δεδομένα από τον </a:t>
                      </a:r>
                      <a:r>
                        <a:rPr lang="af-ZA" sz="1200">
                          <a:effectLst/>
                          <a:latin typeface="Calibri" panose="020F0502020204030204" pitchFamily="34" charset="0"/>
                        </a:rPr>
                        <a:t>server: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af-ZA" sz="1200">
                          <a:effectLst/>
                          <a:latin typeface="Calibri" panose="020F0502020204030204" pitchFamily="34" charset="0"/>
                        </a:rPr>
                        <a:t>test.mosquitto.org  </a:t>
                      </a: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στο </a:t>
                      </a:r>
                      <a:r>
                        <a:rPr lang="af-ZA" sz="1200">
                          <a:effectLst/>
                          <a:latin typeface="Calibri" panose="020F0502020204030204" pitchFamily="34" charset="0"/>
                        </a:rPr>
                        <a:t>port 1883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9107273"/>
                  </a:ext>
                </a:extLst>
              </a:tr>
              <a:tr h="3387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af-ZA" sz="1200" b="1">
                          <a:effectLst/>
                          <a:latin typeface="Calibri" panose="020F0502020204030204" pitchFamily="34" charset="0"/>
                        </a:rPr>
                        <a:t>Switch </a:t>
                      </a:r>
                      <a:r>
                        <a:rPr lang="af-ZA" sz="1200">
                          <a:effectLst/>
                          <a:latin typeface="Calibri" panose="020F0502020204030204" pitchFamily="34" charset="0"/>
                        </a:rPr>
                        <a:t>(Check humidity, Check temp)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Ελέγχουν αν οι τιμές υγρασίας &gt; 70% και θερμοκρασία &gt; 30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796052"/>
                  </a:ext>
                </a:extLst>
              </a:tr>
              <a:tr h="3387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af-ZA" sz="1200" b="1">
                          <a:effectLst/>
                          <a:latin typeface="Calibri" panose="020F0502020204030204" pitchFamily="34" charset="0"/>
                        </a:rPr>
                        <a:t>Timestamp</a:t>
                      </a:r>
                      <a:endParaRPr lang="af-ZA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Ορίζει τους χρόνους κατά το οποίους εκτελούνται διαδικασίες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4138711"/>
                  </a:ext>
                </a:extLst>
              </a:tr>
              <a:tr h="3387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af-ZA" sz="1200" b="1">
                          <a:effectLst/>
                          <a:latin typeface="Calibri" panose="020F0502020204030204" pitchFamily="34" charset="0"/>
                        </a:rPr>
                        <a:t>Chart</a:t>
                      </a:r>
                      <a:endParaRPr lang="af-ZA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Για την εμφάνιση των διαγραμμάτων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3644864"/>
                  </a:ext>
                </a:extLst>
              </a:tr>
              <a:tr h="677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af-ZA" sz="1200" b="1">
                          <a:effectLst/>
                          <a:latin typeface="Calibri" panose="020F0502020204030204" pitchFamily="34" charset="0"/>
                        </a:rPr>
                        <a:t>Functions</a:t>
                      </a:r>
                      <a:endParaRPr lang="af-ZA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Συναρτήσεις σε </a:t>
                      </a:r>
                      <a:r>
                        <a:rPr lang="af-ZA" sz="1200">
                          <a:effectLst/>
                          <a:latin typeface="Calibri" panose="020F0502020204030204" pitchFamily="34" charset="0"/>
                        </a:rPr>
                        <a:t>JavaScript </a:t>
                      </a: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για την εκτέλεση της λογικής του προγράμματος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1001098"/>
                  </a:ext>
                </a:extLst>
              </a:tr>
              <a:tr h="6775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af-ZA" sz="1200" b="1">
                          <a:effectLst/>
                          <a:latin typeface="Calibri" panose="020F0502020204030204" pitchFamily="34" charset="0"/>
                        </a:rPr>
                        <a:t>SQLite node</a:t>
                      </a:r>
                      <a:endParaRPr lang="af-ZA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Για την αποθήκευση των δεδομένων σε τοπική βάση δεδομένων </a:t>
                      </a:r>
                      <a:r>
                        <a:rPr lang="af-ZA" sz="1200">
                          <a:effectLst/>
                          <a:latin typeface="Calibri" panose="020F0502020204030204" pitchFamily="34" charset="0"/>
                        </a:rPr>
                        <a:t>SQLite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6019478"/>
                  </a:ext>
                </a:extLst>
              </a:tr>
              <a:tr h="3387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af-ZA" sz="1200" b="1">
                          <a:effectLst/>
                          <a:latin typeface="Calibri" panose="020F0502020204030204" pitchFamily="34" charset="0"/>
                        </a:rPr>
                        <a:t>Debug</a:t>
                      </a:r>
                      <a:endParaRPr lang="af-ZA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Για την δοκιμή (</a:t>
                      </a:r>
                      <a:r>
                        <a:rPr lang="af-ZA" sz="1200">
                          <a:effectLst/>
                          <a:latin typeface="Calibri" panose="020F0502020204030204" pitchFamily="34" charset="0"/>
                        </a:rPr>
                        <a:t>debugging) </a:t>
                      </a: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του προγράμματος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9305803"/>
                  </a:ext>
                </a:extLst>
              </a:tr>
              <a:tr h="3387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af-ZA" sz="1200" b="1">
                          <a:effectLst/>
                          <a:latin typeface="Calibri" panose="020F0502020204030204" pitchFamily="34" charset="0"/>
                        </a:rPr>
                        <a:t>Join</a:t>
                      </a:r>
                      <a:endParaRPr lang="af-ZA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l-GR" sz="1200">
                          <a:effectLst/>
                          <a:latin typeface="Calibri" panose="020F0502020204030204" pitchFamily="34" charset="0"/>
                        </a:rPr>
                        <a:t>Συγχωνεύει δυο ή περισσότερα μηνύματα σε ένα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29547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3622080"/>
      </p:ext>
    </p:extLst>
  </p:cSld>
  <p:clrMapOvr>
    <a:masterClrMapping/>
  </p:clrMapOvr>
</p:sld>
</file>

<file path=ppt/theme/theme1.xml><?xml version="1.0" encoding="utf-8"?>
<a:theme xmlns:a="http://schemas.openxmlformats.org/drawingml/2006/main" name="Όψη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158</TotalTime>
  <Words>124</Words>
  <Application>Microsoft Office PowerPoint</Application>
  <PresentationFormat>Ευρεία οθόνη</PresentationFormat>
  <Paragraphs>26</Paragraphs>
  <Slides>7</Slides>
  <Notes>0</Notes>
  <HiddenSlides>0</HiddenSlides>
  <MMClips>0</MMClips>
  <ScaleCrop>false</ScaleCrop>
  <HeadingPairs>
    <vt:vector size="4" baseType="variant">
      <vt:variant>
        <vt:lpstr>Θέμα</vt:lpstr>
      </vt:variant>
      <vt:variant>
        <vt:i4>1</vt:i4>
      </vt:variant>
      <vt:variant>
        <vt:lpstr>Τίτλοι διαφανειών</vt:lpstr>
      </vt:variant>
      <vt:variant>
        <vt:i4>7</vt:i4>
      </vt:variant>
    </vt:vector>
  </HeadingPairs>
  <TitlesOfParts>
    <vt:vector size="8" baseType="lpstr">
      <vt:lpstr>Όψη</vt:lpstr>
      <vt:lpstr>Προγραμματισμός και σχεδιασμός πλατφόρμας  ΙοΤ για έξυπνο σπίτι</vt:lpstr>
      <vt:lpstr>Raspberry Pi Pico</vt:lpstr>
      <vt:lpstr>Raspberry Pi Pico (H)</vt:lpstr>
      <vt:lpstr>Raspberry Pi Pico W(H)</vt:lpstr>
      <vt:lpstr>RP2040 Microcontroller</vt:lpstr>
      <vt:lpstr>Διάγραμμα Node-RED</vt:lpstr>
      <vt:lpstr>Nodes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Παρουσίαση του PowerPoint</dc:title>
  <dc:creator>Timos Komni</dc:creator>
  <cp:lastModifiedBy>Timos Komni</cp:lastModifiedBy>
  <cp:revision>13</cp:revision>
  <dcterms:created xsi:type="dcterms:W3CDTF">2024-02-20T22:47:40Z</dcterms:created>
  <dcterms:modified xsi:type="dcterms:W3CDTF">2024-02-22T22:05:50Z</dcterms:modified>
</cp:coreProperties>
</file>

<file path=docProps/thumbnail.jpeg>
</file>